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67" autoAdjust="0"/>
  </p:normalViewPr>
  <p:slideViewPr>
    <p:cSldViewPr>
      <p:cViewPr varScale="1">
        <p:scale>
          <a:sx n="71" d="100"/>
          <a:sy n="71" d="100"/>
        </p:scale>
        <p:origin x="-5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6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460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9D661B-7C55-4797-8B09-2F34C733F4E0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4E3FA-3B0F-4BBC-8E2F-D911A517A4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4E3FA-3B0F-4BBC-8E2F-D911A517A4B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4E3FA-3B0F-4BBC-8E2F-D911A517A4B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E0A0-F638-4E6D-8B7D-BD1976973044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769C-C23E-4405-A96C-18D8F587A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E0A0-F638-4E6D-8B7D-BD1976973044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769C-C23E-4405-A96C-18D8F587A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E0A0-F638-4E6D-8B7D-BD1976973044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769C-C23E-4405-A96C-18D8F587A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E0A0-F638-4E6D-8B7D-BD1976973044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769C-C23E-4405-A96C-18D8F587A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E0A0-F638-4E6D-8B7D-BD1976973044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769C-C23E-4405-A96C-18D8F587A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E0A0-F638-4E6D-8B7D-BD1976973044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769C-C23E-4405-A96C-18D8F587A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E0A0-F638-4E6D-8B7D-BD1976973044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769C-C23E-4405-A96C-18D8F587A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E0A0-F638-4E6D-8B7D-BD1976973044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769C-C23E-4405-A96C-18D8F587A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E0A0-F638-4E6D-8B7D-BD1976973044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769C-C23E-4405-A96C-18D8F587A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E0A0-F638-4E6D-8B7D-BD1976973044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769C-C23E-4405-A96C-18D8F587A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E0A0-F638-4E6D-8B7D-BD1976973044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769C-C23E-4405-A96C-18D8F587A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7E0A0-F638-4E6D-8B7D-BD1976973044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0769C-C23E-4405-A96C-18D8F587A0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Cher\Music\Xmoondancer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nativecollections.com/t/clothing/RIBNBLK.JPG&amp;imgrefurl=http://www.nativecollections.com/indianclothing.html&amp;usg=__HQ90eohqFcoIOeLF7pkwtF3dG1w=&amp;h=86&amp;w=100&amp;sz=7&amp;hl=en&amp;start=12&amp;um=1&amp;tbnid=5rqzP5DWXWeZNM:&amp;tbnh=71&amp;tbnw=82&amp;prev=/images%3Fq%3DCherokee%2Bribbon%2Bshirt%26hl%3Den%26um%3D1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www.google.com/imgres?imgurl=http://www.worldcommunitycookbook.org/season/guide/photos/corn.jpg&amp;imgrefurl=http://www.worldcommunitycookbook.org/season/guide/corn.html&amp;h=300&amp;w=360&amp;sz=32&amp;tbnid=jC7yjzfxn9PXgM::&amp;tbnh=101&amp;tbnw=121&amp;prev=/images%3Fq%3Dcorn&amp;hl=en&amp;usg=__3vCj_RNZ3XchW03zpVdHX21QWfo=&amp;ei=AJ_jSZ_EKtirtgfDk5C9DA&amp;sa=X&amp;oi=image_result&amp;resnum=4&amp;ct=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www.csa.com/discoveryguides/food/images/squash.jpg&amp;imgrefurl=http://www.csa.com/discoveryguides/food/review2.php&amp;usg=__9wQzAEk3fW6e-x0poY-XiZfA5IA=&amp;h=401&amp;w=600&amp;sz=56&amp;hl=en&amp;start=8&amp;um=1&amp;tbnid=UIsbsLelYNWdSM:&amp;tbnh=90&amp;tbnw=135&amp;prev=/images%3Fq%3Dsquash%26hl%3Den%26um%3D1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images.google.com/imgres?imgurl=http://www.healthline.com/blogs/diet_nutrition/uploaded_images/beans,jpg-700668.jpg&amp;imgrefurl=http://www.healthline.com/blogs/diet_nutrition/labels/fiber.html&amp;usg=__ptTFaKooq-K-y-li8D4rqaiPAdw=&amp;h=565&amp;w=850&amp;sz=656&amp;hl=en&amp;start=10&amp;um=1&amp;tbnid=2Gq3Gi1UonLhVM:&amp;tbnh=96&amp;tbnw=145&amp;prev=/images%3Fq%3Dbeans%26hl%3Den%26sa%3DN%26um%3D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fbi.gov/hq/cid/arttheft/northamerica/us/weapons/tomahawk/tomahawk.jpg&amp;imgrefurl=http://www.fbi.gov/hq/cid/arttheft/northamerica/us/weapons/tomahawk/tomahawk.htm&amp;usg=__i13eZ6EX2aVxcgB9EVu5MvwIMdk=&amp;h=332&amp;w=504&amp;sz=16&amp;hl=en&amp;start=8&amp;um=1&amp;tbnid=CJNSl3lWFQs3WM:&amp;tbnh=86&amp;tbnw=130&amp;prev=/images%3Fq%3Dtomahawk%26hl%3Den%26um%3D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://images.google.com/imgres?imgurl=http://www.joeeaglefeather.com/i/pictures/antiquearrowhead.jpg&amp;imgrefurl=http://www.joeeaglefeather.com/circa1880.html&amp;usg=__5Zn5Th-oryuRbbIx6KG_OQAoqvg=&amp;h=640&amp;w=383&amp;sz=75&amp;hl=en&amp;start=1&amp;um=1&amp;tbnid=ifyZXLyQLSuAGM:&amp;tbnh=137&amp;tbnw=82&amp;prev=/images%3Fq%3Darrowhead%2Bspear%26hl%3Den%26um%3D1" TargetMode="Externa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hyperlink" Target="http://www.joelqueengallery.com/traditionalpot1front.jpg" TargetMode="External"/><Relationship Id="rId7" Type="http://schemas.openxmlformats.org/officeDocument/2006/relationships/hyperlink" Target="http://images.google.com/imgres?imgurl=http://farm3.static.flickr.com/2399/2442096092_2a0b93a906.jpg%3Fv%3D0&amp;imgrefurl=http://flickr.com/photos/fourfeathers/2442096092/&amp;usg=__J-XLwv7szIvmXY27uQETYvujw0o=&amp;h=500&amp;w=333&amp;sz=148&amp;hl=en&amp;start=3&amp;um=1&amp;tbnid=obrGJSewGGJZXM:&amp;tbnh=130&amp;tbnw=87&amp;prev=/images%3Fq%3Dcherokee%2Bbeadwork%26hl%3Den%26sa%3DN%26um%3D1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hyperlink" Target="http://images.google.com/imgres?imgurl=http://www.support-native-american-art.com/images/Mask-Cherokee-NativeLang.jpg&amp;imgrefurl=http://www.support-native-american-art.com/native-american-masks.html&amp;usg=__uBqL1NhUrr-CXF7VcZlbYrBL1bs=&amp;h=186&amp;w=206&amp;sz=8&amp;hl=en&amp;start=6&amp;um=1&amp;tbnid=zN7Qs_zs15s2GM:&amp;tbnh=95&amp;tbnw=105&amp;prev=/images%3Fq%3Dcherokee%2Bgourd%2Bart%26hl%3Den%26sa%3DN%26um%3D1" TargetMode="External"/><Relationship Id="rId10" Type="http://schemas.openxmlformats.org/officeDocument/2006/relationships/image" Target="../media/image19.jpeg"/><Relationship Id="rId4" Type="http://schemas.openxmlformats.org/officeDocument/2006/relationships/image" Target="../media/image16.jpeg"/><Relationship Id="rId9" Type="http://schemas.openxmlformats.org/officeDocument/2006/relationships/hyperlink" Target="http://images.google.com/imgres?imgurl=https://www.sacredhooptrading.com/images/products/359_small.jpg&amp;imgrefurl=http://www.sacredhooptrading.com/cart.php%3Fm%3Dproduct_list%26c%3D128&amp;usg=__TnqAEN1lNUFIv6Q9KrOnxoA2KAI=&amp;h=439&amp;w=270&amp;sz=17&amp;hl=en&amp;start=7&amp;um=1&amp;tbnid=7bF5uaCvPZgIPM:&amp;tbnh=127&amp;tbnw=78&amp;prev=/images%3Fq%3Dcherokee%2Bbeadwork%26hl%3Den%26sa%3DN%26um%3D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hyperlink" Target="http://images.google.com/imgres?imgurl=http://nativedrums.ca/media/woodland/imgs/600/drum67.jpg&amp;imgrefurl=http://nativedrums.ca/index.php/Drums/Water_Drum&amp;usg=__BqdgbvJMTtEZaPFDAGFaQBdviDc=&amp;h=450&amp;w=600&amp;sz=80&amp;hl=en&amp;start=1&amp;um=1&amp;tbnid=I_SWUPBqYzUn-M:&amp;tbnh=101&amp;tbnw=135&amp;prev=/images%3Fq%3Dwater%2Bdrum%26hl%3Den%26um%3D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www.american-indian-art.com/flute60-4.JPG&amp;imgrefurl=http://www.american-indian-art.com/flutes.html&amp;usg=__CvQDNNPRD_A5iE-FclUqQqeIwYM=&amp;h=768&amp;w=1024&amp;sz=262&amp;hl=en&amp;start=2&amp;um=1&amp;tbnid=42zJvfX_o3F9XM:&amp;tbnh=113&amp;tbnw=150&amp;prev=/images%3Fq%3D%2522river%2Bcane%2Bflute%2522%26hl%3Den%26um%3D1" TargetMode="External"/><Relationship Id="rId5" Type="http://schemas.openxmlformats.org/officeDocument/2006/relationships/image" Target="../media/image21.jpeg"/><Relationship Id="rId4" Type="http://schemas.openxmlformats.org/officeDocument/2006/relationships/hyperlink" Target="http://images.google.com/imgres?imgurl=http://www.nativecollections.com/i/artifact/turtlerattle.jpg&amp;imgrefurl=http://www.nativecollections.com/catalog/item/3819495/3475183.htm&amp;usg=__dKFw6kOTHVfWeaUI3Pm9link1r0=&amp;h=640&amp;w=480&amp;sz=32&amp;hl=en&amp;start=2&amp;um=1&amp;tbnid=C8m-lR_A-XNS7M:&amp;tbnh=137&amp;tbnw=103&amp;prev=/images%3Fq%3Dturtle%2Bshell%2Brattle%26hl%3Den%26um%3D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latin typeface="Blackadder ITC" pitchFamily="82" charset="0"/>
              </a:rPr>
              <a:t>The Cherokee Tribe</a:t>
            </a:r>
            <a:endParaRPr lang="en-US" sz="8800" dirty="0">
              <a:latin typeface="Blackadder IT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Blackadder ITC" pitchFamily="82" charset="0"/>
              </a:rPr>
              <a:t>Created by: Cher Lovestrand</a:t>
            </a:r>
            <a:endParaRPr lang="en-US" dirty="0">
              <a:solidFill>
                <a:schemeClr val="accent4">
                  <a:lumMod val="50000"/>
                </a:schemeClr>
              </a:solidFill>
              <a:latin typeface="Blackadder ITC" pitchFamily="82" charset="0"/>
            </a:endParaRPr>
          </a:p>
        </p:txBody>
      </p:sp>
      <p:pic>
        <p:nvPicPr>
          <p:cNvPr id="4" name="Xmoondanc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3434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Blackadder ITC" pitchFamily="82" charset="0"/>
              </a:rPr>
              <a:t>SpeakingCherokee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Hello</a:t>
            </a:r>
            <a:r>
              <a:rPr lang="en-US" dirty="0" smtClean="0"/>
              <a:t>= “o-</a:t>
            </a:r>
            <a:r>
              <a:rPr lang="en-US" dirty="0" err="1" smtClean="0"/>
              <a:t>si</a:t>
            </a:r>
            <a:r>
              <a:rPr lang="en-US" dirty="0" smtClean="0"/>
              <a:t>-</a:t>
            </a:r>
            <a:r>
              <a:rPr lang="en-US" dirty="0" err="1" smtClean="0"/>
              <a:t>yo</a:t>
            </a:r>
            <a:r>
              <a:rPr lang="en-US" dirty="0" smtClean="0"/>
              <a:t>” (sounds like: oh-see-</a:t>
            </a:r>
            <a:r>
              <a:rPr lang="en-US" dirty="0" err="1" smtClean="0"/>
              <a:t>yoh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Goodbye</a:t>
            </a:r>
            <a:r>
              <a:rPr lang="en-US" dirty="0" smtClean="0"/>
              <a:t>= “do-</a:t>
            </a:r>
            <a:r>
              <a:rPr lang="en-US" dirty="0" err="1" smtClean="0"/>
              <a:t>na</a:t>
            </a:r>
            <a:r>
              <a:rPr lang="en-US" dirty="0" smtClean="0"/>
              <a:t>-</a:t>
            </a:r>
            <a:r>
              <a:rPr lang="en-US" dirty="0" err="1" smtClean="0"/>
              <a:t>da</a:t>
            </a:r>
            <a:r>
              <a:rPr lang="en-US" dirty="0" smtClean="0"/>
              <a:t>-go-</a:t>
            </a:r>
            <a:r>
              <a:rPr lang="en-US" dirty="0" err="1" smtClean="0"/>
              <a:t>hv</a:t>
            </a:r>
            <a:r>
              <a:rPr lang="en-US" dirty="0" smtClean="0"/>
              <a:t>-I” (sounds like: doe </a:t>
            </a:r>
            <a:r>
              <a:rPr lang="en-US" dirty="0"/>
              <a:t>nah </a:t>
            </a:r>
            <a:r>
              <a:rPr lang="en-US" dirty="0" err="1"/>
              <a:t>dah</a:t>
            </a:r>
            <a:r>
              <a:rPr lang="en-US" dirty="0"/>
              <a:t> go huh </a:t>
            </a:r>
            <a:r>
              <a:rPr lang="en-US" dirty="0" err="1" smtClean="0"/>
              <a:t>ee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Please</a:t>
            </a:r>
            <a:r>
              <a:rPr lang="en-US" dirty="0" smtClean="0"/>
              <a:t>= “u-do-hi-</a:t>
            </a:r>
            <a:r>
              <a:rPr lang="en-US" dirty="0" err="1" smtClean="0"/>
              <a:t>yu</a:t>
            </a:r>
            <a:r>
              <a:rPr lang="en-US" dirty="0" smtClean="0"/>
              <a:t>-I” (sounds like: </a:t>
            </a:r>
            <a:r>
              <a:rPr lang="en-US" dirty="0"/>
              <a:t>ooh doe he you </a:t>
            </a:r>
            <a:r>
              <a:rPr lang="en-US" dirty="0" err="1" smtClean="0"/>
              <a:t>ee</a:t>
            </a:r>
            <a:r>
              <a:rPr lang="en-US" dirty="0" smtClean="0"/>
              <a:t>) </a:t>
            </a:r>
          </a:p>
          <a:p>
            <a:r>
              <a:rPr lang="en-US" b="1" dirty="0" smtClean="0"/>
              <a:t>Thank you</a:t>
            </a:r>
            <a:r>
              <a:rPr lang="en-US" dirty="0" smtClean="0"/>
              <a:t>= “</a:t>
            </a:r>
            <a:r>
              <a:rPr lang="en-US" dirty="0" err="1" smtClean="0"/>
              <a:t>wa</a:t>
            </a:r>
            <a:r>
              <a:rPr lang="en-US" dirty="0" smtClean="0"/>
              <a:t>-do” (sounds like: </a:t>
            </a:r>
            <a:r>
              <a:rPr lang="en-US" dirty="0" err="1" smtClean="0"/>
              <a:t>wah</a:t>
            </a:r>
            <a:r>
              <a:rPr lang="en-US" dirty="0" smtClean="0"/>
              <a:t>-doe)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Where They Lived, Past and Present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Before 1838- a large area that includes present day </a:t>
            </a:r>
            <a:r>
              <a:rPr lang="en-US" sz="2000" dirty="0"/>
              <a:t>Georgia, Tennessee, North Carolina, South Carolina, Kentucky, Alabama, Virginia and West Virginia. </a:t>
            </a:r>
            <a:endParaRPr lang="en-US" sz="2000" dirty="0" smtClean="0"/>
          </a:p>
          <a:p>
            <a:r>
              <a:rPr lang="en-US" sz="2000" dirty="0" smtClean="0"/>
              <a:t>After 1838- </a:t>
            </a:r>
            <a:r>
              <a:rPr lang="en-US" sz="2000" dirty="0"/>
              <a:t>The Cherokee </a:t>
            </a:r>
            <a:r>
              <a:rPr lang="en-US" sz="2000" dirty="0" smtClean="0"/>
              <a:t>Nation in </a:t>
            </a:r>
            <a:r>
              <a:rPr lang="en-US" sz="2000" dirty="0"/>
              <a:t>Tahlequah, </a:t>
            </a:r>
            <a:r>
              <a:rPr lang="en-US" sz="2000" dirty="0" smtClean="0"/>
              <a:t>OK</a:t>
            </a:r>
          </a:p>
          <a:p>
            <a:r>
              <a:rPr lang="en-US" sz="2000" dirty="0" smtClean="0"/>
              <a:t>The United Keetoowah </a:t>
            </a:r>
            <a:r>
              <a:rPr lang="en-US" sz="2000" dirty="0"/>
              <a:t>Band of Cherokee </a:t>
            </a:r>
            <a:r>
              <a:rPr lang="en-US" sz="2000" dirty="0" smtClean="0"/>
              <a:t>Indians </a:t>
            </a:r>
            <a:r>
              <a:rPr lang="en-US" sz="2000" dirty="0" smtClean="0"/>
              <a:t>in Tahlequah, OK </a:t>
            </a:r>
          </a:p>
          <a:p>
            <a:r>
              <a:rPr lang="en-US" sz="2000" dirty="0" smtClean="0"/>
              <a:t>The Eastern </a:t>
            </a:r>
            <a:r>
              <a:rPr lang="en-US" sz="2000" dirty="0"/>
              <a:t>Band of Cherokee Indians, </a:t>
            </a:r>
            <a:r>
              <a:rPr lang="en-US" sz="2000" dirty="0" smtClean="0"/>
              <a:t>in </a:t>
            </a:r>
            <a:r>
              <a:rPr lang="en-US" sz="2000" dirty="0"/>
              <a:t>Cherokee, North </a:t>
            </a:r>
            <a:r>
              <a:rPr lang="en-US" sz="2000" dirty="0" smtClean="0"/>
              <a:t>Carolina</a:t>
            </a:r>
            <a:endParaRPr lang="en-US" sz="2000" dirty="0"/>
          </a:p>
        </p:txBody>
      </p:sp>
      <p:pic>
        <p:nvPicPr>
          <p:cNvPr id="4" name="Picture 2" descr="http://cherokeehistory.com/origina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733800"/>
            <a:ext cx="3581400" cy="2836752"/>
          </a:xfrm>
          <a:prstGeom prst="rect">
            <a:avLst/>
          </a:prstGeom>
          <a:noFill/>
        </p:spPr>
      </p:pic>
      <p:pic>
        <p:nvPicPr>
          <p:cNvPr id="5" name="Picture 4" descr="http://www.legendsofamerica.com/photos-nativeamerican/CherokeeNationMap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4191000"/>
            <a:ext cx="3746500" cy="18732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Shelter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Cherokee families typically had two dwellings: rectangular summer houses with cane and clay walls and bark or thatch roofs, and cone-shaped winter houses with pole frames and brushwork covered by mud or clay.</a:t>
            </a:r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171" name="Picture 3" descr="http://www.native-languages.org/natchez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3428999"/>
            <a:ext cx="2438400" cy="1905001"/>
          </a:xfrm>
          <a:prstGeom prst="rect">
            <a:avLst/>
          </a:prstGeom>
          <a:noFill/>
        </p:spPr>
      </p:pic>
      <p:pic>
        <p:nvPicPr>
          <p:cNvPr id="7170" name="Picture 2" descr="http://www.native-languages.org/daub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3429000"/>
            <a:ext cx="26670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Clothing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4040188" cy="639762"/>
          </a:xfrm>
        </p:spPr>
        <p:txBody>
          <a:bodyPr/>
          <a:lstStyle/>
          <a:p>
            <a:r>
              <a:rPr lang="en-US" dirty="0" smtClean="0"/>
              <a:t>Men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57200" y="2667000"/>
            <a:ext cx="4040188" cy="3951288"/>
          </a:xfrm>
        </p:spPr>
        <p:txBody>
          <a:bodyPr/>
          <a:lstStyle/>
          <a:p>
            <a:r>
              <a:rPr lang="en-US" dirty="0" smtClean="0"/>
              <a:t>Traditional- Leggings and breechcloth</a:t>
            </a:r>
          </a:p>
          <a:p>
            <a:r>
              <a:rPr lang="en-US" dirty="0" smtClean="0"/>
              <a:t>Today- Ribbon shirts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648200" y="2133600"/>
            <a:ext cx="4041775" cy="639762"/>
          </a:xfrm>
        </p:spPr>
        <p:txBody>
          <a:bodyPr/>
          <a:lstStyle/>
          <a:p>
            <a:r>
              <a:rPr lang="en-US" dirty="0" smtClean="0"/>
              <a:t>Women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648200" y="2667000"/>
            <a:ext cx="4041775" cy="3951288"/>
          </a:xfrm>
        </p:spPr>
        <p:txBody>
          <a:bodyPr/>
          <a:lstStyle/>
          <a:p>
            <a:r>
              <a:rPr lang="en-US" dirty="0" smtClean="0"/>
              <a:t>Traditional- Blouses made from deer hide or cloth and wraparound skirts</a:t>
            </a:r>
          </a:p>
          <a:p>
            <a:r>
              <a:rPr lang="en-US" dirty="0" smtClean="0"/>
              <a:t>Today- tear dress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" y="1295400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Cherokee wore clothing and moccasins made from animal skins before the Europeans introduced cloth to the tribe. </a:t>
            </a:r>
            <a:endParaRPr lang="en-US" sz="2400" dirty="0" smtClean="0"/>
          </a:p>
        </p:txBody>
      </p:sp>
      <p:pic>
        <p:nvPicPr>
          <p:cNvPr id="14" name="Picture 13" descr="unit-tear dre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4114800"/>
            <a:ext cx="1327150" cy="2514600"/>
          </a:xfrm>
          <a:prstGeom prst="rect">
            <a:avLst/>
          </a:prstGeom>
        </p:spPr>
      </p:pic>
      <p:pic>
        <p:nvPicPr>
          <p:cNvPr id="6146" name="Picture 2" descr="http://tbn3.google.com/images?q=tbn:5rqzP5DWXWeZNM:http://www.nativecollections.com/t/clothing/RIBNBLK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5105400"/>
            <a:ext cx="1672105" cy="1447800"/>
          </a:xfrm>
          <a:prstGeom prst="rect">
            <a:avLst/>
          </a:prstGeom>
          <a:noFill/>
        </p:spPr>
      </p:pic>
      <p:pic>
        <p:nvPicPr>
          <p:cNvPr id="6148" name="Picture 4" descr="http://wsharing.net/PN%20427-02neg%20RFW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4572000"/>
            <a:ext cx="2814204" cy="1981200"/>
          </a:xfrm>
          <a:prstGeom prst="rect">
            <a:avLst/>
          </a:prstGeom>
          <a:noFill/>
        </p:spPr>
      </p:pic>
      <p:pic>
        <p:nvPicPr>
          <p:cNvPr id="6150" name="Picture 6" descr="North Carolina Mining History - Cherokee wom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0" y="4419600"/>
            <a:ext cx="1463444" cy="22098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Food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4200"/>
            <a:ext cx="8153400" cy="2819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“Three Sisters” were corn, beans, and squash</a:t>
            </a:r>
          </a:p>
          <a:p>
            <a:r>
              <a:rPr lang="en-US" dirty="0" smtClean="0"/>
              <a:t>Deer and turkey</a:t>
            </a:r>
          </a:p>
          <a:p>
            <a:r>
              <a:rPr lang="en-US" dirty="0"/>
              <a:t>N</a:t>
            </a:r>
            <a:r>
              <a:rPr lang="en-US" dirty="0" smtClean="0"/>
              <a:t>on-poisonous </a:t>
            </a:r>
            <a:r>
              <a:rPr lang="en-US" dirty="0"/>
              <a:t>plants and roots </a:t>
            </a:r>
            <a:r>
              <a:rPr lang="en-US" dirty="0" smtClean="0"/>
              <a:t>that came from the forest </a:t>
            </a:r>
          </a:p>
          <a:p>
            <a:r>
              <a:rPr lang="en-US" dirty="0"/>
              <a:t>B</a:t>
            </a:r>
            <a:r>
              <a:rPr lang="en-US" dirty="0" smtClean="0"/>
              <a:t>erries</a:t>
            </a:r>
            <a:r>
              <a:rPr lang="en-US" dirty="0"/>
              <a:t>, potatoes, pumpkin, </a:t>
            </a:r>
            <a:r>
              <a:rPr lang="en-US" dirty="0" smtClean="0"/>
              <a:t>fish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122" name="Picture 2" descr="http://www.worldcommunitycookbook.org/season/guide/corn.htm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295400"/>
            <a:ext cx="1600200" cy="1257300"/>
          </a:xfrm>
          <a:prstGeom prst="rect">
            <a:avLst/>
          </a:prstGeom>
          <a:noFill/>
        </p:spPr>
      </p:pic>
      <p:pic>
        <p:nvPicPr>
          <p:cNvPr id="5124" name="Picture 4" descr="http://tbn3.google.com/images?q=tbn:2Gq3Gi1UonLhVM:http://www.healthline.com/blogs/diet_nutrition/uploaded_images/beans,jpg-700668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0" y="1295400"/>
            <a:ext cx="1611311" cy="1219200"/>
          </a:xfrm>
          <a:prstGeom prst="rect">
            <a:avLst/>
          </a:prstGeom>
          <a:noFill/>
        </p:spPr>
      </p:pic>
      <p:pic>
        <p:nvPicPr>
          <p:cNvPr id="5128" name="Picture 8" descr="http://tbn3.google.com/images?q=tbn:UIsbsLelYNWdSM:http://www.csa.com/discoveryguides/food/images/squash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00800" y="1295400"/>
            <a:ext cx="1600198" cy="12192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Weapons and Tools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Fishermen used spears and fishing poles.</a:t>
            </a:r>
          </a:p>
          <a:p>
            <a:r>
              <a:rPr lang="en-US" sz="2400" dirty="0" smtClean="0"/>
              <a:t>Hunters used bows and arrows or blowguns to shoot game.</a:t>
            </a:r>
          </a:p>
          <a:p>
            <a:r>
              <a:rPr lang="en-US" sz="2400" dirty="0" smtClean="0"/>
              <a:t>Warriors fought with bows and arrows, tomahawks, and spears.</a:t>
            </a:r>
          </a:p>
          <a:p>
            <a:r>
              <a:rPr lang="en-US" sz="2400" dirty="0" smtClean="0"/>
              <a:t>Flint knives and scrapers were used to skin animal hides.</a:t>
            </a:r>
          </a:p>
          <a:p>
            <a:r>
              <a:rPr lang="en-US" sz="2400" dirty="0" smtClean="0"/>
              <a:t>Wooden hoes were used to farm.</a:t>
            </a:r>
            <a:endParaRPr lang="en-US" sz="2400" dirty="0"/>
          </a:p>
        </p:txBody>
      </p:sp>
      <p:pic>
        <p:nvPicPr>
          <p:cNvPr id="2050" name="Picture 2" descr="http://tbn2.google.com/images?q=tbn:CJNSl3lWFQs3WM:http://www.fbi.gov/hq/cid/arttheft/northamerica/us/weapons/tomahawk/tomahawk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4495800"/>
            <a:ext cx="2438400" cy="1613097"/>
          </a:xfrm>
          <a:prstGeom prst="rect">
            <a:avLst/>
          </a:prstGeom>
          <a:noFill/>
        </p:spPr>
      </p:pic>
      <p:pic>
        <p:nvPicPr>
          <p:cNvPr id="2052" name="Picture 4" descr="http://tbn1.google.com/images?q=tbn:ifyZXLyQLSuAGM:http://www.joeeaglefeather.com/i/pictures/antiquearrowhead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19800" y="4038600"/>
            <a:ext cx="1506071" cy="251624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Art 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Double wall basketry</a:t>
            </a:r>
          </a:p>
          <a:p>
            <a:r>
              <a:rPr lang="en-US" dirty="0" smtClean="0"/>
              <a:t>Clay pottery</a:t>
            </a:r>
          </a:p>
          <a:p>
            <a:r>
              <a:rPr lang="en-US" dirty="0" smtClean="0"/>
              <a:t>Gourd items</a:t>
            </a:r>
          </a:p>
          <a:p>
            <a:r>
              <a:rPr lang="en-US" dirty="0" smtClean="0"/>
              <a:t>River Cane </a:t>
            </a:r>
            <a:endParaRPr lang="en-US" dirty="0"/>
          </a:p>
        </p:txBody>
      </p:sp>
      <p:pic>
        <p:nvPicPr>
          <p:cNvPr id="4098" name="Picture 2" descr="http://photos1.blogger.com/blogger/1544/1407/320/IMAG0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1295400"/>
            <a:ext cx="2133599" cy="1905000"/>
          </a:xfrm>
          <a:prstGeom prst="rect">
            <a:avLst/>
          </a:prstGeom>
          <a:noFill/>
        </p:spPr>
      </p:pic>
      <p:pic>
        <p:nvPicPr>
          <p:cNvPr id="4100" name="Picture 4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2971800"/>
            <a:ext cx="2072833" cy="1882230"/>
          </a:xfrm>
          <a:prstGeom prst="rect">
            <a:avLst/>
          </a:prstGeom>
          <a:noFill/>
        </p:spPr>
      </p:pic>
      <p:pic>
        <p:nvPicPr>
          <p:cNvPr id="4102" name="Picture 6" descr="http://tbn0.google.com/images?q=tbn:zN7Qs_zs15s2GM:http://www.support-native-american-art.com/images/Mask-Cherokee-NativeLang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66800" y="4572000"/>
            <a:ext cx="2094997" cy="1895476"/>
          </a:xfrm>
          <a:prstGeom prst="rect">
            <a:avLst/>
          </a:prstGeom>
          <a:noFill/>
        </p:spPr>
      </p:pic>
      <p:pic>
        <p:nvPicPr>
          <p:cNvPr id="4104" name="Picture 8" descr="http://tbn2.google.com/images?q=tbn:obrGJSewGGJZXM:http://farm3.static.flickr.com/2399/2442096092_2a0b93a906.jpg%3Fv%3D0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5400000">
            <a:off x="4397265" y="5203935"/>
            <a:ext cx="1143000" cy="1707931"/>
          </a:xfrm>
          <a:prstGeom prst="rect">
            <a:avLst/>
          </a:prstGeom>
          <a:noFill/>
        </p:spPr>
      </p:pic>
      <p:pic>
        <p:nvPicPr>
          <p:cNvPr id="4106" name="Picture 10" descr="http://tbn1.google.com/images?q=tbn:7bF5uaCvPZgIPM:https://www.sacredhooptrading.com/images/products/359_small.jpg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05600" y="3505200"/>
            <a:ext cx="1066801" cy="173697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Music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 water </a:t>
            </a:r>
            <a:r>
              <a:rPr lang="en-US" dirty="0" smtClean="0"/>
              <a:t>drum- A pot </a:t>
            </a:r>
            <a:r>
              <a:rPr lang="en-US" dirty="0"/>
              <a:t>or kettle with a skin stretched over the top of it. </a:t>
            </a:r>
            <a:r>
              <a:rPr lang="en-US" dirty="0" smtClean="0"/>
              <a:t>Some </a:t>
            </a:r>
            <a:r>
              <a:rPr lang="en-US" dirty="0"/>
              <a:t>water </a:t>
            </a:r>
            <a:r>
              <a:rPr lang="en-US" dirty="0" smtClean="0"/>
              <a:t>is </a:t>
            </a:r>
            <a:r>
              <a:rPr lang="en-US" dirty="0"/>
              <a:t>placed inside before playing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River Cane flute- A foot long flute with 6 holes. </a:t>
            </a:r>
          </a:p>
          <a:p>
            <a:r>
              <a:rPr lang="en-US" dirty="0" smtClean="0"/>
              <a:t>Trumpets- Often made from buffalo horns or long neck gourds. Conch shells were used in very early times.</a:t>
            </a:r>
          </a:p>
          <a:p>
            <a:r>
              <a:rPr lang="en-US" dirty="0" smtClean="0"/>
              <a:t>Rattles- Turtle shells are used for ceremonial rattles. Men had a single rattle to be held in the hand , and women wore turtle shell shackles on their legs. </a:t>
            </a:r>
            <a:r>
              <a:rPr lang="en-US" dirty="0"/>
              <a:t>C</a:t>
            </a:r>
            <a:r>
              <a:rPr lang="en-US" dirty="0" smtClean="0"/>
              <a:t>eremonial hand rattles were sometimes made from gourds, as well.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endParaRPr lang="en-US" dirty="0"/>
          </a:p>
        </p:txBody>
      </p:sp>
      <p:pic>
        <p:nvPicPr>
          <p:cNvPr id="3074" name="Picture 2" descr="http://tbn2.google.com/images?q=tbn:I_SWUPBqYzUn-M:http://nativedrums.ca/media/woodland/imgs/600/drum67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800600"/>
            <a:ext cx="1935178" cy="1447800"/>
          </a:xfrm>
          <a:prstGeom prst="rect">
            <a:avLst/>
          </a:prstGeom>
          <a:noFill/>
        </p:spPr>
      </p:pic>
      <p:pic>
        <p:nvPicPr>
          <p:cNvPr id="3076" name="Picture 4" descr="http://tbn2.google.com/images?q=tbn:C8m-lR_A-XNS7M:http://www.nativecollections.com/i/artifact/turtlerattle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3800" y="4495800"/>
            <a:ext cx="1371600" cy="1824363"/>
          </a:xfrm>
          <a:prstGeom prst="rect">
            <a:avLst/>
          </a:prstGeom>
          <a:noFill/>
        </p:spPr>
      </p:pic>
      <p:pic>
        <p:nvPicPr>
          <p:cNvPr id="3078" name="Picture 6" descr="http://tbn1.google.com/images?q=tbn:42zJvfX_o3F9XM:http://www.american-indian-art.com/flute60-4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0" y="4800600"/>
            <a:ext cx="1885950" cy="142075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Sequoyah</a:t>
            </a:r>
            <a:endParaRPr lang="en-US" dirty="0">
              <a:latin typeface="Blackadder ITC" pitchFamily="82" charset="0"/>
            </a:endParaRPr>
          </a:p>
        </p:txBody>
      </p:sp>
      <p:pic>
        <p:nvPicPr>
          <p:cNvPr id="4" name="Content Placeholder 3" descr="unit-seqouya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219200"/>
            <a:ext cx="2305444" cy="3124200"/>
          </a:xfrm>
        </p:spPr>
      </p:pic>
      <p:sp>
        <p:nvSpPr>
          <p:cNvPr id="5" name="TextBox 4"/>
          <p:cNvSpPr txBox="1"/>
          <p:nvPr/>
        </p:nvSpPr>
        <p:spPr>
          <a:xfrm>
            <a:off x="533400" y="4495800"/>
            <a:ext cx="48006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Sequoyah introduced the Cherokee people to a syllabary that he created. </a:t>
            </a: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Syllabary is a form of writing that uses symbols to represent sounds.</a:t>
            </a:r>
          </a:p>
          <a:p>
            <a:endParaRPr lang="en-US" dirty="0"/>
          </a:p>
        </p:txBody>
      </p:sp>
      <p:pic>
        <p:nvPicPr>
          <p:cNvPr id="22530" name="Picture 2" descr="http://rds.yahoo.com/_ylt=A9G_bDhKieNJ_ugAX7mjzbkF/SIG=12rm3qn2q/EXP=1239734986/**http%3A/facultyfiles.deanza.edu/images/parkergerri/CherokeeSyllabary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2057400"/>
            <a:ext cx="3517900" cy="456578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1797</TotalTime>
  <Words>432</Words>
  <Application>Microsoft Office PowerPoint</Application>
  <PresentationFormat>On-screen Show (4:3)</PresentationFormat>
  <Paragraphs>49</Paragraphs>
  <Slides>10</Slides>
  <Notes>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Cherokee Tribe</vt:lpstr>
      <vt:lpstr>Where They Lived, Past and Present</vt:lpstr>
      <vt:lpstr>Shelter</vt:lpstr>
      <vt:lpstr>Clothing</vt:lpstr>
      <vt:lpstr>Food</vt:lpstr>
      <vt:lpstr>Weapons and Tools</vt:lpstr>
      <vt:lpstr>Art </vt:lpstr>
      <vt:lpstr>Music</vt:lpstr>
      <vt:lpstr>Sequoyah</vt:lpstr>
      <vt:lpstr>SpeakingCherokee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Cherokee Tribes</dc:title>
  <dc:creator>Cheriessa Lovestrand</dc:creator>
  <cp:lastModifiedBy>Cheriessa Lovestrand</cp:lastModifiedBy>
  <cp:revision>9</cp:revision>
  <dcterms:created xsi:type="dcterms:W3CDTF">2009-04-13T14:49:46Z</dcterms:created>
  <dcterms:modified xsi:type="dcterms:W3CDTF">2009-04-14T20:47:37Z</dcterms:modified>
</cp:coreProperties>
</file>